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notesMasterIdLst>
    <p:notesMasterId r:id="rId18"/>
  </p:notes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10" r:id="rId15"/>
    <p:sldId id="270" r:id="rId16"/>
    <p:sldId id="311" r:id="rId17"/>
  </p:sldIdLst>
  <p:sldSz cx="10080625" cy="7559675"/>
  <p:notesSz cx="6858000" cy="9144000"/>
  <p:defaultTextStyle>
    <a:defPPr>
      <a:defRPr lang="en-GB"/>
    </a:defPPr>
    <a:lvl1pPr marL="0" lvl="0" indent="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Gothic" panose="020B0609070205080204" charset="-128"/>
        <a:cs typeface="+mn-cs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Gothic" panose="020B0609070205080204" charset="-128"/>
        <a:cs typeface="+mn-cs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Gothic" panose="020B0609070205080204" charset="-128"/>
        <a:cs typeface="+mn-cs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Gothic" panose="020B0609070205080204" charset="-128"/>
        <a:cs typeface="+mn-cs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Gothic" panose="020B0609070205080204" charset="-128"/>
        <a:cs typeface="+mn-cs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Gothic" panose="020B0609070205080204" charset="-128"/>
        <a:cs typeface="+mn-cs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Gothic" panose="020B0609070205080204" charset="-128"/>
        <a:cs typeface="+mn-cs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Gothic" panose="020B0609070205080204" charset="-128"/>
        <a:cs typeface="+mn-cs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Gothic" panose="020B060907020508020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="" xmlns:p14="http://schemas.microsoft.com/office/powerpoint/2010/main" val="1"/>
      </p:ext>
    </p:extLst>
  </p:showPr>
  <p:clrMru>
    <a:srgbClr val="19572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51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E0B6317A-8C44-4D80-97CC-6B0B05E5F798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eaLnBrk="1">
              <a:lnSpc>
                <a:spcPct val="95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ru-RU" altLang="ru-RU" sz="1400" dirty="0">
                <a:ea typeface="MS Gothic" panose="020B0609070205080204" charset="-128"/>
              </a:rPr>
              <a:pPr lvl="0" algn="r" eaLnBrk="1">
                <a:lnSpc>
                  <a:spcPct val="95000"/>
                </a:lnSpc>
                <a:spcBef>
                  <a:spcPct val="0"/>
                </a:spcBef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</a:t>
            </a:fld>
            <a:endParaRPr lang="ru-RU" altLang="ru-RU" sz="1400" dirty="0">
              <a:ea typeface="MS Gothic" panose="020B0609070205080204" charset="-128"/>
            </a:endParaRPr>
          </a:p>
        </p:txBody>
      </p:sp>
      <p:sp>
        <p:nvSpPr>
          <p:cNvPr id="7171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2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</p:spPr>
        <p:txBody>
          <a:bodyPr wrap="none" lIns="0" tIns="0" rIns="0" bIns="0" anchor="ctr" anchorCtr="0"/>
          <a:lstStyle/>
          <a:p>
            <a:pPr lvl="0"/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vert="horz"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 tIns="50397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 vert="horz" tIns="503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490023" y="1221450"/>
            <a:ext cx="5796359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824002" y="5908153"/>
            <a:ext cx="171371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vert="horz"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 bIns="50397" anchor="t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04552" y="7006699"/>
            <a:ext cx="672042" cy="402483"/>
          </a:xfrm>
        </p:spPr>
        <p:txBody>
          <a:bodyPr/>
          <a:lstStyle/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501" y="6411724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830299" y="6856206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501" y="-7875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830299" y="-7875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  <a:prstGeom prst="rect">
            <a:avLst/>
          </a:prstGeom>
        </p:spPr>
        <p:txBody>
          <a:bodyPr vert="horz" lIns="0" tIns="50397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940182" y="7006699"/>
            <a:ext cx="3696229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ct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736542" y="7006699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r" defTabSz="44958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40214EAB-DCF4-4DF2-BED9-B31BE0589DE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pPr marL="0" marR="0" lvl="0" indent="0" algn="r" defTabSz="449580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0965" y="223117"/>
            <a:ext cx="10120917" cy="715649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7214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7214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31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31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Текстовое поле 99"/>
          <p:cNvSpPr txBox="1"/>
          <p:nvPr/>
        </p:nvSpPr>
        <p:spPr>
          <a:xfrm>
            <a:off x="1708785" y="683260"/>
            <a:ext cx="7188835" cy="535241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algn="ctr"/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Администрация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муниципального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района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«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Кизлярский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район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»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МКОУ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«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Совхозная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СОШ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№6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"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Программа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по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социализации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и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психологической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адаптации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algn="ctr"/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несовершеннолетних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иностранных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граждан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ctr"/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Направление программы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/>
              <a:t> Коррекционно-развивающее и консультативное: проведение коррекционных занятий, направленных на развитие основных навыков и умений детей-мигрантов.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Направление программы</a:t>
            </a:r>
          </a:p>
        </p:txBody>
      </p:sp>
      <p:sp>
        <p:nvSpPr>
          <p:cNvPr id="5" name="Замещающее 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/>
              <a:t>Профилактическое: осуществление мер по профилактике проблем, связанных с социализацией детей-мигрантов.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503238" y="2266950"/>
            <a:ext cx="9069387" cy="4987925"/>
          </a:xfrm>
        </p:spPr>
        <p:txBody>
          <a:bodyPr vert="horz" wrap="square" lIns="0" tIns="28224" rIns="0" bIns="0" anchor="t" anchorCtr="0"/>
          <a:lstStyle/>
          <a:p>
            <a:r>
              <a:rPr lang="ru-RU" altLang="ru-RU" dirty="0"/>
              <a:t> В последние годы, вследствие нестабильной геополитической и экономической ситуации в мире, наблюдается   значительный прирост мигрантов на территории России.  </a:t>
            </a:r>
          </a:p>
          <a:p>
            <a:r>
              <a:rPr lang="ru-RU" altLang="ru-RU" dirty="0"/>
              <a:t>По данным ФМС в 2016 году в  нашей стране  находится около 10 миллионов иностранных граждан.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113" y="2195513"/>
            <a:ext cx="9182100" cy="1260475"/>
          </a:xfrm>
        </p:spPr>
        <p:txBody>
          <a:bodyPr vert="horz" wrap="square" lIns="0" tIns="0" rIns="0" bIns="0" numCol="1" anchor="ctr" anchorCtr="0" compatLnSpc="1">
            <a:noAutofit/>
          </a:bodyPr>
          <a:lstStyle/>
          <a:p>
            <a:pPr marL="0" marR="0" lvl="0" indent="0" algn="ctr" defTabSz="44958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085" b="1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Федеральный  закон  № 273-ФЗ </a:t>
            </a:r>
            <a:br>
              <a:rPr kumimoji="0" lang="ru-RU" sz="3085" b="1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085" b="1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«Об образовании в Российской Федерации»</a:t>
            </a:r>
            <a:r>
              <a:rPr kumimoji="0" lang="ru-RU" sz="30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308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085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ч. 2 ст. 78 </a:t>
            </a:r>
            <a:r>
              <a:rPr kumimoji="0" lang="ru-RU" sz="3085" b="1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970" b="1" i="0" u="none" strike="noStrike" kern="1200" cap="all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04825" y="3924300"/>
            <a:ext cx="9069388" cy="4987925"/>
          </a:xfrm>
        </p:spPr>
        <p:txBody>
          <a:bodyPr vert="horz" wrap="square" lIns="0" tIns="28224" rIns="0" bIns="0" anchor="t" anchorCtr="0"/>
          <a:lstStyle/>
          <a:p>
            <a:r>
              <a:rPr lang="ru-RU" altLang="ru-RU" dirty="0"/>
              <a:t>«Иностранные  граждане обладают равными с гражданами РФ правами на получение дошкольного, начального общего, основного общего и среднего общего образования… на общедоступной и бесплатной основе».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0" y="827088"/>
            <a:ext cx="9504363" cy="7621587"/>
          </a:xfrm>
        </p:spPr>
        <p:txBody>
          <a:bodyPr vert="horz" wrap="square" lIns="0" tIns="28224" rIns="0" bIns="0" numCol="1" anchor="t" anchorCtr="0" compatLnSpc="1">
            <a:normAutofit fontScale="92500" lnSpcReduction="20000"/>
          </a:bodyPr>
          <a:lstStyle/>
          <a:p>
            <a:pPr marL="671830" marR="0" lvl="0" indent="-671830" algn="ctr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Проблемы обучения </a:t>
            </a:r>
          </a:p>
          <a:p>
            <a:pPr marL="671830" marR="0" lvl="0" indent="-671830" algn="ctr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русскому языку детей-мигрантов</a:t>
            </a:r>
          </a:p>
          <a:p>
            <a:pPr marL="671830" marR="0" lvl="0" indent="-671830" algn="l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Слабое знание языка.</a:t>
            </a:r>
          </a:p>
          <a:p>
            <a:pPr marL="671830" marR="0" lvl="0" indent="-671830" algn="l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 школе общаются на русском языке, дома – на родном.</a:t>
            </a:r>
          </a:p>
          <a:p>
            <a:pPr marL="671830" marR="0" lvl="0" indent="-671830" algn="l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Обучение часто прерывается, а затем продолжается.</a:t>
            </a:r>
          </a:p>
          <a:p>
            <a:pPr marL="671830" marR="0" lvl="0" indent="-671830" algn="l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Учатся по тем же программам, что и русские дети.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71830" marR="0" lvl="0" indent="-671830" algn="l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Нет специалистов обучения русскому как</a:t>
            </a:r>
          </a:p>
          <a:p>
            <a:pPr marL="671830" marR="0" lvl="0" indent="-671830" algn="l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иностранному (РКИ).</a:t>
            </a:r>
          </a:p>
          <a:p>
            <a:pPr marL="671830" marR="0" lvl="0" indent="-671830" algn="just" defTabSz="44958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ru-RU" sz="264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71830" marR="0" lvl="0" indent="-671830" algn="just" defTabSz="44958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AutoNum type="arabicPeriod"/>
              <a:defRPr/>
            </a:pPr>
            <a:endParaRPr kumimoji="0" lang="ru-RU" sz="308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71830" marR="0" lvl="0" indent="-671830" algn="just" defTabSz="44958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AutoNum type="arabicPeriod"/>
              <a:defRPr/>
            </a:pPr>
            <a:endParaRPr kumimoji="0" lang="ru-RU" sz="308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71830" marR="0" lvl="0" indent="-671830" algn="just" defTabSz="44958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ru-RU" sz="308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71830" marR="0" lvl="0" indent="-671830" algn="just" defTabSz="44958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AutoNum type="arabicPeriod" startAt="2"/>
              <a:defRPr/>
            </a:pPr>
            <a:endParaRPr kumimoji="0" lang="ru-RU" sz="308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71830" marR="0" lvl="0" indent="-671830" algn="just" defTabSz="44958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AutoNum type="arabicPeriod" startAt="3"/>
              <a:defRPr/>
            </a:pP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71830" marR="0" lvl="0" indent="-671830" algn="just" defTabSz="44958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AutoNum type="arabicPeriod" startAt="3"/>
              <a:defRPr/>
            </a:pPr>
            <a:endParaRPr kumimoji="0" lang="ru-RU" sz="308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71830" marR="0" lvl="0" indent="-671830" algn="just" defTabSz="44958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AutoNum type="arabicPeriod" startAt="3"/>
              <a:defRPr/>
            </a:pPr>
            <a:endParaRPr kumimoji="0" lang="ru-RU" sz="308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287338" y="179388"/>
            <a:ext cx="9793287" cy="7756525"/>
          </a:xfrm>
        </p:spPr>
        <p:txBody>
          <a:bodyPr vert="horz" wrap="square" lIns="0" tIns="28224" rIns="0" bIns="0" numCol="1" anchor="t" anchorCtr="0" compatLnSpc="1"/>
          <a:lstStyle/>
          <a:p>
            <a:pPr marL="671830" marR="0" lvl="0" indent="-671830" algn="l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Возможные пути решения задач</a:t>
            </a:r>
          </a:p>
          <a:p>
            <a:pPr marL="671830" marR="0" lvl="0" indent="-671830" algn="l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71830" marR="0" lvl="0" indent="-671830" algn="ctr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ru-RU" sz="264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71830" marR="0" lvl="0" indent="-671830" algn="l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Организация специальных </a:t>
            </a:r>
            <a:r>
              <a:rPr kumimoji="0" lang="ru-RU" sz="308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подготовительных </a:t>
            </a: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классов, работающих </a:t>
            </a:r>
            <a:r>
              <a:rPr kumimoji="0" lang="ru-RU" sz="308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 </a:t>
            </a: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программам обучения </a:t>
            </a:r>
            <a:r>
              <a:rPr kumimoji="0" lang="ru-RU" sz="308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детей-мигрантов русскому </a:t>
            </a: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языку на базе школ, чтобы ученики </a:t>
            </a:r>
            <a:r>
              <a:rPr kumimoji="0" lang="ru-RU" sz="308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 дальнейшем </a:t>
            </a: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имели возможность </a:t>
            </a:r>
            <a:r>
              <a:rPr kumimoji="0" lang="ru-RU" sz="308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свободно обучаться </a:t>
            </a: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 общеобразовательных школах. </a:t>
            </a:r>
          </a:p>
          <a:p>
            <a:pPr marL="671830" marR="0" lvl="0" indent="-671830" algn="l" defTabSz="44958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Работа с детьми-мигрантами на уроках с</a:t>
            </a:r>
          </a:p>
          <a:p>
            <a:pPr marL="671830" marR="0" lvl="0" indent="-671830" algn="l" defTabSz="44958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08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учетом  </a:t>
            </a: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особенностей изучения русского языка</a:t>
            </a:r>
          </a:p>
          <a:p>
            <a:pPr marL="671830" marR="0" lvl="0" indent="-671830" algn="l" defTabSz="44958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308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как </a:t>
            </a: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иностранного.</a:t>
            </a:r>
          </a:p>
          <a:p>
            <a:pPr marL="671830" marR="0" lvl="0" indent="-671830" algn="l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kumimoji="0" lang="ru-RU" sz="308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Обучение </a:t>
            </a: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педагогов по </a:t>
            </a:r>
            <a:r>
              <a:rPr kumimoji="0" lang="ru-RU" sz="308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специальным </a:t>
            </a: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программам. </a:t>
            </a:r>
            <a:endParaRPr kumimoji="0" lang="ru-RU" sz="308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957263"/>
          </a:xfrm>
        </p:spPr>
        <p:txBody>
          <a:bodyPr vert="horz" wrap="square" lIns="0" tIns="0" rIns="0" bIns="0" numCol="1" anchor="ctr" anchorCtr="0" compatLnSpc="1">
            <a:normAutofit/>
          </a:bodyPr>
          <a:lstStyle/>
          <a:p>
            <a:pPr marL="0" marR="0" lvl="0" indent="0" algn="ctr" defTabSz="44958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4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Выводы</a:t>
            </a:r>
            <a:endParaRPr kumimoji="0" lang="ru-RU" sz="4400" b="0" i="0" u="none" strike="noStrike" kern="1200" cap="all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4825" y="1763713"/>
            <a:ext cx="8788400" cy="5559425"/>
          </a:xfrm>
        </p:spPr>
        <p:txBody>
          <a:bodyPr vert="horz" wrap="square" lIns="0" tIns="28224" rIns="0" bIns="0" numCol="1" anchor="t" anchorCtr="0" compatLnSpc="1">
            <a:normAutofit fontScale="85000" lnSpcReduction="20000"/>
          </a:bodyPr>
          <a:lstStyle/>
          <a:p>
            <a:pPr marL="342900" marR="0" lvl="0" indent="-342900" algn="l" defTabSz="44958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41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Проблема обучения детей-мигрантов остра и актуальна в настоящее время.</a:t>
            </a:r>
          </a:p>
          <a:p>
            <a:pPr marL="342900" marR="0" lvl="0" indent="-342900" algn="l" defTabSz="44958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41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Невозможно успешное обучение  детей-мигрантов без знания государственного языка – русского.</a:t>
            </a:r>
          </a:p>
          <a:p>
            <a:pPr marL="342900" marR="0" lvl="0" indent="-342900" algn="l" defTabSz="44958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41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Методика  преподавания русского языка  как иностранного должна стать основной  в  обучении  детей – мигрантов</a:t>
            </a:r>
          </a:p>
          <a:p>
            <a:pPr marL="342900" marR="0" lvl="0" indent="-342900" algn="l" defTabSz="44958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41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Неотъемлемой частью адаптации и интеграции детей – мигрантов в  российскую среду является знакомство и изучение местных культурных традиций.</a:t>
            </a:r>
          </a:p>
          <a:p>
            <a:pPr marL="342900" marR="0" lvl="0" indent="-342900" algn="l" defTabSz="44958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41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Проведение </a:t>
            </a:r>
            <a:r>
              <a:rPr kumimoji="0" lang="ru-RU" sz="3415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41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просветительскую работу среди родителей данной категории учащихся.</a:t>
            </a:r>
          </a:p>
          <a:p>
            <a:pPr marL="342900" marR="0" lvl="0" indent="-342900" algn="l" defTabSz="449580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/>
          </p:cNvSpPr>
          <p:nvPr>
            <p:ph type="title"/>
          </p:nvPr>
        </p:nvSpPr>
        <p:spPr>
          <a:xfrm>
            <a:off x="287338" y="466725"/>
            <a:ext cx="9070975" cy="593725"/>
          </a:xfrm>
        </p:spPr>
        <p:txBody>
          <a:bodyPr vert="horz" wrap="square" lIns="0" tIns="38808" rIns="0" bIns="0" anchor="ctr" anchorCtr="0">
            <a:normAutofit fontScale="90000"/>
          </a:bodyPr>
          <a:lstStyle/>
          <a:p>
            <a:pPr eaLnBrk="1"/>
            <a:endParaRPr lang="ru-RU" altLang="ru-RU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63713"/>
            <a:ext cx="9648825" cy="3251200"/>
          </a:xfrm>
        </p:spPr>
        <p:txBody>
          <a:bodyPr vert="horz" wrap="square" lIns="0" tIns="28224" rIns="0" bIns="0" numCol="1" anchor="ctr" anchorCtr="0" compatLnSpc="1"/>
          <a:lstStyle/>
          <a:p>
            <a:pPr marL="609600" marR="0" lvl="0" indent="-609600" algn="l" defTabSz="44958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defRPr/>
            </a:pPr>
            <a:endParaRPr kumimoji="0" lang="ru-RU" alt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609600" marR="0" lvl="0" indent="-609600" algn="l" defTabSz="44958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ru-RU" altLang="ru-RU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Цель проекта: Создание условий для  адаптации и социализации детей мигрантов в условиях образовательной организации</a:t>
            </a:r>
          </a:p>
          <a:p>
            <a:pPr marL="0" marR="0" lvl="0" indent="0" algn="ctr" defTabSz="44958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ru-RU" alt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Текстовое поле 99"/>
          <p:cNvSpPr txBox="1"/>
          <p:nvPr/>
        </p:nvSpPr>
        <p:spPr>
          <a:xfrm>
            <a:off x="1657985" y="1378585"/>
            <a:ext cx="7518400" cy="52266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Задачи: </a:t>
            </a:r>
            <a:r>
              <a:rPr lang="en-US" sz="2800">
                <a:latin typeface="Times New Roman" panose="02020603050405020304" pitchFamily="18" charset="0"/>
              </a:rPr>
              <a:t>1. Обеспечить детей-мигрантов психолого-педагогической поддержкой.</a:t>
            </a:r>
          </a:p>
          <a:p>
            <a:r>
              <a:rPr lang="en-US" sz="2800">
                <a:latin typeface="Times New Roman" panose="02020603050405020304" pitchFamily="18" charset="0"/>
              </a:rPr>
              <a:t>2. Сформировать в школе образовательную среду, которая будет способствовать позитивному восприятию и пониманию, а также поддерживать интерес к различным культурам и национальностям с целью достижения межкультурной интеграции.</a:t>
            </a:r>
          </a:p>
          <a:p>
            <a:r>
              <a:rPr lang="en-US" sz="2800">
                <a:latin typeface="Times New Roman" panose="02020603050405020304" pitchFamily="18" charset="0"/>
              </a:rPr>
              <a:t>3.Создать условия для активного освоения русского языка.</a:t>
            </a:r>
          </a:p>
          <a:p>
            <a:r>
              <a:rPr lang="en-US" sz="2800">
                <a:latin typeface="Times New Roman" panose="02020603050405020304" pitchFamily="18" charset="0"/>
              </a:rPr>
              <a:t>4.Провести мониторинг процесса адаптации детей-мигрантов.</a:t>
            </a:r>
            <a:endParaRPr lang="en-US" altLang="en-US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Текстовое поле 99"/>
          <p:cNvSpPr txBox="1"/>
          <p:nvPr/>
        </p:nvSpPr>
        <p:spPr>
          <a:xfrm>
            <a:off x="1481455" y="548640"/>
            <a:ext cx="7262495" cy="662241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r>
              <a:rPr lang="en-US" sz="3200" b="1" i="1">
                <a:solidFill>
                  <a:srgbClr val="000000"/>
                </a:solidFill>
                <a:latin typeface="Times New Roman" panose="02020603050405020304" pitchFamily="18" charset="0"/>
              </a:rPr>
              <a:t>Ход реализации программы</a:t>
            </a:r>
          </a:p>
          <a:p>
            <a:r>
              <a:rPr lang="en-US" sz="3200">
                <a:latin typeface="Times New Roman" panose="02020603050405020304" pitchFamily="18" charset="0"/>
              </a:rPr>
              <a:t>В основе структуры программы лежит трехуровневая модель адаптации детей-мигрантов к новым для них социокультурным условиям.</a:t>
            </a:r>
          </a:p>
          <a:p>
            <a:r>
              <a:rPr lang="en-US" sz="3200">
                <a:latin typeface="Times New Roman" panose="02020603050405020304" pitchFamily="18" charset="0"/>
              </a:rPr>
              <a:t> 1. Учебная адаптация</a:t>
            </a:r>
          </a:p>
          <a:p>
            <a:r>
              <a:rPr lang="en-US" sz="3200">
                <a:latin typeface="Times New Roman" panose="02020603050405020304" pitchFamily="18" charset="0"/>
              </a:rPr>
              <a:t> 2. Социально-психологическая адаптация</a:t>
            </a:r>
          </a:p>
          <a:p>
            <a:r>
              <a:rPr lang="en-US" sz="3200">
                <a:latin typeface="Times New Roman" panose="02020603050405020304" pitchFamily="18" charset="0"/>
              </a:rPr>
              <a:t> 3. Культурная адаптация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0" y="1258888"/>
            <a:ext cx="9029700" cy="6489700"/>
          </a:xfrm>
        </p:spPr>
        <p:txBody>
          <a:bodyPr vert="horz" wrap="square" lIns="0" tIns="28224" rIns="0" bIns="0" numCol="1" anchor="t" anchorCtr="0" compatLnSpc="1"/>
          <a:lstStyle/>
          <a:p>
            <a:pPr marL="671830" marR="0" lvl="0" indent="-671830" algn="just" defTabSz="44958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ru-RU" sz="264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71830" marR="0" lvl="0" indent="-671830" algn="just" defTabSz="44958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71830" marR="0" lvl="0" indent="-67183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Социально-культурная адаптация – процесс освоения международными мигрантами социальных норм и правил функционирования в российском обществе, в том числе освоение совокупности поведенческих норм и навыков общения, а также получения ими необходимого минимума знаний в сфере российского законодательства и российской культуры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671830" marR="0" lvl="0" indent="-671830" algn="just" defTabSz="44958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AutoNum type="arabicPeriod" startAt="3"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71830" marR="0" lvl="0" indent="-671830" algn="just" defTabSz="44958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AutoNum type="arabicPeriod" startAt="3"/>
              <a:defRPr/>
            </a:pPr>
            <a:endParaRPr kumimoji="0" lang="ru-RU" sz="308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0" y="1763713"/>
            <a:ext cx="9648825" cy="6119812"/>
          </a:xfrm>
        </p:spPr>
        <p:txBody>
          <a:bodyPr vert="horz" wrap="square" lIns="0" tIns="28224" rIns="0" bIns="0" numCol="1" anchor="t" anchorCtr="0" compatLnSpc="1"/>
          <a:lstStyle/>
          <a:p>
            <a:pPr marL="671830" marR="0" lvl="0" indent="-67183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085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«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Чужая культура только в глазах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другой культуры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раскрывает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себя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полнее 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глубже. Один смысл раскрывает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свои 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глубины, встретившись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соприкоснувшись с другим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чужим смыслом. Между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ними начинается 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как бы диалог, который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преодолевает замкнутость 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односторонность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этих смыслов, этих культур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671830" marR="0" lvl="0" indent="-671830" algn="l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При 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такой диалогической встрече двух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культур они 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сливаются и не смешиваются.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Каждая сохраняет 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свое единство и открытую целостность, но взаимно они обогащаются»</a:t>
            </a:r>
          </a:p>
          <a:p>
            <a:pPr marL="671830" marR="0" lvl="0" indent="-671830" algn="l" defTabSz="44958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08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М.И.Бахтин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Направление программы</a:t>
            </a:r>
          </a:p>
        </p:txBody>
      </p:sp>
      <p:sp>
        <p:nvSpPr>
          <p:cNvPr id="9" name="Замещающий текст 8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1728470" y="1403350"/>
            <a:ext cx="7007860" cy="74676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endParaRPr lang="en-US" sz="3600">
              <a:latin typeface="Times New Roman" panose="02020603050405020304" pitchFamily="18" charset="0"/>
              <a:sym typeface="+mn-ea"/>
            </a:endParaRPr>
          </a:p>
          <a:p>
            <a:r>
              <a:rPr lang="en-US" sz="3600">
                <a:latin typeface="Times New Roman" panose="02020603050405020304" pitchFamily="18" charset="0"/>
                <a:sym typeface="+mn-ea"/>
              </a:rPr>
              <a:t> Диагностическое: проведение диагностики для определения потребностей и проблем детей-мигрантов </a:t>
            </a:r>
            <a:endParaRPr lang="en-US" altLang="en-US" sz="3600"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Направление программы</a:t>
            </a:r>
          </a:p>
        </p:txBody>
      </p:sp>
      <p:sp>
        <p:nvSpPr>
          <p:cNvPr id="8" name="Замещающий текст 7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1443990" y="2348865"/>
            <a:ext cx="7635240" cy="32397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>
                <a:latin typeface="Times New Roman" panose="02020603050405020304" pitchFamily="18" charset="0"/>
                <a:sym typeface="+mn-ea"/>
              </a:rPr>
              <a:t> </a:t>
            </a:r>
            <a:r>
              <a:rPr lang="en-US" sz="4000">
                <a:latin typeface="Times New Roman" panose="02020603050405020304" pitchFamily="18" charset="0"/>
                <a:sym typeface="+mn-ea"/>
              </a:rPr>
              <a:t>Образовательное: предоставление консультационной поддержки детям-мигрантам и их родителям.</a:t>
            </a:r>
            <a:endParaRPr lang="en-US" altLang="en-US" sz="4000"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Направление программы</a:t>
            </a:r>
          </a:p>
        </p:txBody>
      </p:sp>
      <p:sp>
        <p:nvSpPr>
          <p:cNvPr id="5" name="Замещающее 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/>
              <a:t>Воспитательное: проведение мероприятий, направленных на повышение осведомленности детей-мигрантов о социальной среде и культуре страны пребывания.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532</Words>
  <Application>WPS Presentation</Application>
  <PresentationFormat>Произвольный</PresentationFormat>
  <Paragraphs>74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Направление программы</vt:lpstr>
      <vt:lpstr>Направление программы</vt:lpstr>
      <vt:lpstr>Направление программы</vt:lpstr>
      <vt:lpstr>Направление программы</vt:lpstr>
      <vt:lpstr>Направление программы</vt:lpstr>
      <vt:lpstr>Слайд 12</vt:lpstr>
      <vt:lpstr>Федеральный  закон  № 273-ФЗ  «Об образовании в Российской Федерации»  ч. 2 ст. 78  </vt:lpstr>
      <vt:lpstr>Слайд 14</vt:lpstr>
      <vt:lpstr>Слайд 15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18</cp:revision>
  <dcterms:created xsi:type="dcterms:W3CDTF">2010-10-01T06:10:44Z</dcterms:created>
  <dcterms:modified xsi:type="dcterms:W3CDTF">2023-10-21T10:41:31Z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FA0607A68A6A432482E6440AD31F2255_12</vt:lpwstr>
  </property>
  <property fmtid="{D5CDD505-2E9C-101B-9397-08002B2CF9AE}" pid="3" name="KSOProductBuildVer">
    <vt:lpwstr>1049-12.2.0.13266</vt:lpwstr>
  </property>
</Properties>
</file>